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3" r:id="rId5"/>
    <p:sldId id="268" r:id="rId6"/>
    <p:sldId id="269" r:id="rId7"/>
    <p:sldId id="260" r:id="rId8"/>
    <p:sldId id="270" r:id="rId9"/>
    <p:sldId id="274" r:id="rId10"/>
    <p:sldId id="275" r:id="rId11"/>
    <p:sldId id="261" r:id="rId12"/>
    <p:sldId id="273" r:id="rId13"/>
    <p:sldId id="267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818D"/>
    <a:srgbClr val="EAE6DF"/>
    <a:srgbClr val="97B8BF"/>
    <a:srgbClr val="D8E3E5"/>
    <a:srgbClr val="B7CFCE"/>
    <a:srgbClr val="E8E7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9" d="100"/>
          <a:sy n="79" d="100"/>
        </p:scale>
        <p:origin x="80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784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7891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81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165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365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104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77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017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14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744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133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7DAA0-6556-4C50-99B9-61BC68FDEDFF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7639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4"/>
          <p:cNvGrpSpPr>
            <a:grpSpLocks noChangeAspect="1"/>
          </p:cNvGrpSpPr>
          <p:nvPr/>
        </p:nvGrpSpPr>
        <p:grpSpPr bwMode="auto">
          <a:xfrm rot="20629952">
            <a:off x="5876175" y="2224997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279887" y="2904687"/>
            <a:ext cx="5649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/>
              <a:t>C++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93009" y="3443816"/>
            <a:ext cx="5719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Beer Pub After Payment Management Program</a:t>
            </a:r>
            <a:endParaRPr lang="ko-KR" altLang="en-US" sz="14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cxnSp>
        <p:nvCxnSpPr>
          <p:cNvPr id="19" name="직선 연결선 18"/>
          <p:cNvCxnSpPr>
            <a:endCxn id="13" idx="0"/>
          </p:cNvCxnSpPr>
          <p:nvPr/>
        </p:nvCxnSpPr>
        <p:spPr>
          <a:xfrm>
            <a:off x="6040408" y="0"/>
            <a:ext cx="6965" cy="223472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4"/>
          <p:cNvGrpSpPr>
            <a:grpSpLocks noChangeAspect="1"/>
          </p:cNvGrpSpPr>
          <p:nvPr/>
        </p:nvGrpSpPr>
        <p:grpSpPr bwMode="auto">
          <a:xfrm rot="696093">
            <a:off x="5524918" y="989530"/>
            <a:ext cx="284453" cy="291988"/>
            <a:chOff x="1401" y="818"/>
            <a:chExt cx="302" cy="310"/>
          </a:xfrm>
          <a:solidFill>
            <a:srgbClr val="97B8BF"/>
          </a:solidFill>
        </p:grpSpPr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5692783" y="0"/>
            <a:ext cx="0" cy="987527"/>
          </a:xfrm>
          <a:prstGeom prst="line">
            <a:avLst/>
          </a:prstGeom>
          <a:ln w="1270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6628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9974" y="184187"/>
            <a:ext cx="3887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Code Structure</a:t>
            </a:r>
            <a:endParaRPr lang="ko-KR" altLang="en-US" sz="28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Class Customer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Class Cashier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Else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TextBox 10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A99BEFC-6239-4229-A4FF-C8C21173D20B}"/>
              </a:ext>
            </a:extLst>
          </p:cNvPr>
          <p:cNvSpPr/>
          <p:nvPr/>
        </p:nvSpPr>
        <p:spPr>
          <a:xfrm>
            <a:off x="593087" y="2375384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while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customer.Countinue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cashier.load_cost_list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cost_list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cashier.show_cost_list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cost_list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customer.record_beer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customer.record_time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cashier.show_save_data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cashier.show_payment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cashier.show_payment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8C818B4-4AAE-4652-AC33-D7C346B1DB62}"/>
              </a:ext>
            </a:extLst>
          </p:cNvPr>
          <p:cNvSpPr/>
          <p:nvPr/>
        </p:nvSpPr>
        <p:spPr>
          <a:xfrm>
            <a:off x="5090808" y="2334820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typedef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struct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cost_beer</a:t>
            </a:r>
            <a:endParaRPr lang="en-US" altLang="ko-KR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name[16];</a:t>
            </a:r>
          </a:p>
          <a:p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float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won_per_cc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r>
              <a:rPr lang="en-US" altLang="ko-KR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Cost_beer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Cost_beer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cost_list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[14];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B40ECC-9243-4BEA-8895-1AEA364D79A4}"/>
              </a:ext>
            </a:extLst>
          </p:cNvPr>
          <p:cNvSpPr/>
          <p:nvPr/>
        </p:nvSpPr>
        <p:spPr>
          <a:xfrm>
            <a:off x="8572567" y="2375384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//data structure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C145EDA-B59E-4ADA-891B-638663314D0F}"/>
              </a:ext>
            </a:extLst>
          </p:cNvPr>
          <p:cNvSpPr/>
          <p:nvPr/>
        </p:nvSpPr>
        <p:spPr>
          <a:xfrm>
            <a:off x="8572566" y="3928619"/>
            <a:ext cx="2954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//used to show the </a:t>
            </a:r>
            <a:r>
              <a:rPr lang="en-US" altLang="ko-KR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menue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04C783-EA54-45BF-B550-4A214A392D8A}"/>
              </a:ext>
            </a:extLst>
          </p:cNvPr>
          <p:cNvSpPr txBox="1"/>
          <p:nvPr/>
        </p:nvSpPr>
        <p:spPr>
          <a:xfrm>
            <a:off x="5090808" y="1801104"/>
            <a:ext cx="378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Defined outside as global  </a:t>
            </a:r>
            <a:endParaRPr lang="ko-KR" altLang="en-US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9327C5-015F-4857-B6AA-518E9886AD22}"/>
              </a:ext>
            </a:extLst>
          </p:cNvPr>
          <p:cNvSpPr txBox="1"/>
          <p:nvPr/>
        </p:nvSpPr>
        <p:spPr>
          <a:xfrm>
            <a:off x="593087" y="1787953"/>
            <a:ext cx="378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Main function structure</a:t>
            </a:r>
            <a:endParaRPr lang="ko-KR" altLang="en-US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6398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0"/>
            <a:ext cx="1786070" cy="6858000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022080" y="1956009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695855" y="1956009"/>
            <a:ext cx="2694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Video</a:t>
            </a:r>
            <a:endParaRPr lang="ko-KR" altLang="en-US" sz="28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713267" y="2479229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Example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610186" y="2063795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Group 4"/>
          <p:cNvGrpSpPr>
            <a:grpSpLocks noChangeAspect="1"/>
          </p:cNvGrpSpPr>
          <p:nvPr/>
        </p:nvGrpSpPr>
        <p:grpSpPr bwMode="auto">
          <a:xfrm rot="20629952">
            <a:off x="11440398" y="6232475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11616565" y="0"/>
            <a:ext cx="0" cy="636909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12007326" y="0"/>
            <a:ext cx="0" cy="6858000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96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9974" y="184187"/>
            <a:ext cx="3887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Video</a:t>
            </a:r>
            <a:endParaRPr lang="ko-KR" altLang="en-US" sz="28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Example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TextBox 10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pic>
        <p:nvPicPr>
          <p:cNvPr id="5" name="C__WINDOWS_system32_cmd.exe 2019-06-04 오전 2_25_53">
            <a:hlinkClick r:id="" action="ppaction://media"/>
            <a:extLst>
              <a:ext uri="{FF2B5EF4-FFF2-40B4-BE49-F238E27FC236}">
                <a16:creationId xmlns:a16="http://schemas.microsoft.com/office/drawing/2014/main" id="{86460101-8ABA-4D45-8918-BFDAEDF3A4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0093" y="1108952"/>
            <a:ext cx="10230758" cy="511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85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1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4"/>
          <p:cNvGrpSpPr>
            <a:grpSpLocks noChangeAspect="1"/>
          </p:cNvGrpSpPr>
          <p:nvPr/>
        </p:nvGrpSpPr>
        <p:grpSpPr bwMode="auto">
          <a:xfrm rot="20629952">
            <a:off x="5876175" y="2224997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279887" y="2904687"/>
            <a:ext cx="5649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THANK YOU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122789" y="3433259"/>
            <a:ext cx="1963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C++</a:t>
            </a:r>
            <a:endParaRPr lang="ko-KR" altLang="en-US" sz="14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cxnSp>
        <p:nvCxnSpPr>
          <p:cNvPr id="19" name="직선 연결선 18"/>
          <p:cNvCxnSpPr>
            <a:endCxn id="13" idx="0"/>
          </p:cNvCxnSpPr>
          <p:nvPr/>
        </p:nvCxnSpPr>
        <p:spPr>
          <a:xfrm>
            <a:off x="6040408" y="0"/>
            <a:ext cx="6965" cy="223472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4"/>
          <p:cNvGrpSpPr>
            <a:grpSpLocks noChangeAspect="1"/>
          </p:cNvGrpSpPr>
          <p:nvPr/>
        </p:nvGrpSpPr>
        <p:grpSpPr bwMode="auto">
          <a:xfrm rot="696093">
            <a:off x="5524918" y="989530"/>
            <a:ext cx="284453" cy="291988"/>
            <a:chOff x="1401" y="818"/>
            <a:chExt cx="302" cy="310"/>
          </a:xfrm>
          <a:solidFill>
            <a:srgbClr val="97B8BF"/>
          </a:solidFill>
        </p:grpSpPr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5692783" y="0"/>
            <a:ext cx="0" cy="987527"/>
          </a:xfrm>
          <a:prstGeom prst="line">
            <a:avLst/>
          </a:prstGeom>
          <a:ln w="1270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5964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53703" y="2728537"/>
            <a:ext cx="2013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Contents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02343" y="3144749"/>
            <a:ext cx="2013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TREND OF POWERPOINT</a:t>
            </a:r>
            <a:endParaRPr lang="ko-KR" altLang="en-US" sz="11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22224" y="1478624"/>
            <a:ext cx="505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</a:t>
            </a:r>
            <a:endParaRPr lang="ko-KR" altLang="en-US" sz="20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22224" y="2918318"/>
            <a:ext cx="505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</a:t>
            </a:r>
            <a:endParaRPr lang="ko-KR" altLang="en-US" sz="20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22224" y="4358012"/>
            <a:ext cx="505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03</a:t>
            </a:r>
            <a:endParaRPr lang="ko-KR" altLang="en-US" sz="20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96000" y="1478624"/>
            <a:ext cx="1784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Introduction</a:t>
            </a:r>
            <a:endParaRPr lang="ko-KR" altLang="en-US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95999" y="2918318"/>
            <a:ext cx="3626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Code Description</a:t>
            </a:r>
            <a:endParaRPr lang="ko-KR" altLang="en-US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96000" y="4358012"/>
            <a:ext cx="1784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Video</a:t>
            </a:r>
            <a:endParaRPr lang="ko-KR" altLang="en-US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096000" y="1901289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Why Topic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96000" y="2209066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Requirements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96000" y="2516843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Basic Concepts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96000" y="3336924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Class Customer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96000" y="3644701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Class Cashier 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96000" y="3952478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Else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96000" y="4771023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Example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grpSp>
        <p:nvGrpSpPr>
          <p:cNvPr id="27" name="Group 4"/>
          <p:cNvGrpSpPr>
            <a:grpSpLocks noChangeAspect="1"/>
          </p:cNvGrpSpPr>
          <p:nvPr/>
        </p:nvGrpSpPr>
        <p:grpSpPr bwMode="auto">
          <a:xfrm rot="20629952">
            <a:off x="1761377" y="2179395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30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3" name="Group 4"/>
          <p:cNvGrpSpPr>
            <a:grpSpLocks noChangeAspect="1"/>
          </p:cNvGrpSpPr>
          <p:nvPr/>
        </p:nvGrpSpPr>
        <p:grpSpPr bwMode="auto">
          <a:xfrm rot="20629952">
            <a:off x="11440398" y="6232475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34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37" name="직선 연결선 36"/>
          <p:cNvCxnSpPr/>
          <p:nvPr/>
        </p:nvCxnSpPr>
        <p:spPr>
          <a:xfrm>
            <a:off x="1914542" y="0"/>
            <a:ext cx="6965" cy="223472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3425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0"/>
            <a:ext cx="1786070" cy="6858000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022080" y="1956009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695855" y="1956009"/>
            <a:ext cx="2694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Introduction</a:t>
            </a:r>
            <a:endParaRPr lang="ko-KR" altLang="en-US" sz="28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713267" y="2479229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Why Topic?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713267" y="2787006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Requirements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13267" y="3094783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Basic Concepts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610186" y="2063795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Group 4"/>
          <p:cNvGrpSpPr>
            <a:grpSpLocks noChangeAspect="1"/>
          </p:cNvGrpSpPr>
          <p:nvPr/>
        </p:nvGrpSpPr>
        <p:grpSpPr bwMode="auto">
          <a:xfrm rot="20629952">
            <a:off x="11440398" y="6232475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11616565" y="0"/>
            <a:ext cx="0" cy="636909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12007326" y="0"/>
            <a:ext cx="0" cy="6858000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218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071979" y="1751957"/>
            <a:ext cx="378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New Method of Management  </a:t>
            </a:r>
            <a:endParaRPr lang="ko-KR" altLang="en-US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9974" y="184187"/>
            <a:ext cx="2694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Introduction</a:t>
            </a:r>
            <a:endParaRPr lang="ko-KR" altLang="en-US" sz="28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Why Topic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Requirements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Basic Concepts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A3806D04-9102-4B5F-932C-ED0108F9A024}"/>
              </a:ext>
            </a:extLst>
          </p:cNvPr>
          <p:cNvSpPr/>
          <p:nvPr/>
        </p:nvSpPr>
        <p:spPr>
          <a:xfrm>
            <a:off x="2367258" y="2717758"/>
            <a:ext cx="2159213" cy="1252246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C3A6803-C02D-45E4-A732-81E6CF6C5105}"/>
              </a:ext>
            </a:extLst>
          </p:cNvPr>
          <p:cNvSpPr/>
          <p:nvPr/>
        </p:nvSpPr>
        <p:spPr>
          <a:xfrm>
            <a:off x="7089249" y="2717758"/>
            <a:ext cx="2159213" cy="1252246"/>
          </a:xfrm>
          <a:prstGeom prst="rect">
            <a:avLst/>
          </a:prstGeom>
          <a:solidFill>
            <a:srgbClr val="97B8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B34C27D-989D-42E0-8FF3-17E5BBCA22BB}"/>
              </a:ext>
            </a:extLst>
          </p:cNvPr>
          <p:cNvSpPr/>
          <p:nvPr/>
        </p:nvSpPr>
        <p:spPr>
          <a:xfrm>
            <a:off x="2367258" y="3970004"/>
            <a:ext cx="2159213" cy="2149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948E590B-A430-4DF7-B6BE-25053CA20D3C}"/>
              </a:ext>
            </a:extLst>
          </p:cNvPr>
          <p:cNvSpPr/>
          <p:nvPr/>
        </p:nvSpPr>
        <p:spPr>
          <a:xfrm>
            <a:off x="7089249" y="3970004"/>
            <a:ext cx="2159213" cy="2149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2E6467B-82BE-4042-B4D8-FB8BA174EBC2}"/>
              </a:ext>
            </a:extLst>
          </p:cNvPr>
          <p:cNvSpPr txBox="1"/>
          <p:nvPr/>
        </p:nvSpPr>
        <p:spPr>
          <a:xfrm>
            <a:off x="2359842" y="3136491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Before</a:t>
            </a:r>
            <a:endParaRPr lang="ko-KR" altLang="en-US" sz="2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C0A5C42-B4B2-4C97-9FE7-0495E7BAA51D}"/>
              </a:ext>
            </a:extLst>
          </p:cNvPr>
          <p:cNvSpPr txBox="1"/>
          <p:nvPr/>
        </p:nvSpPr>
        <p:spPr>
          <a:xfrm>
            <a:off x="7089249" y="3136491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After</a:t>
            </a:r>
            <a:endParaRPr lang="ko-KR" altLang="en-US" sz="2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F398913-E338-4F86-B386-CD06D31DC31E}"/>
              </a:ext>
            </a:extLst>
          </p:cNvPr>
          <p:cNvSpPr txBox="1"/>
          <p:nvPr/>
        </p:nvSpPr>
        <p:spPr>
          <a:xfrm>
            <a:off x="2359841" y="4750066"/>
            <a:ext cx="2166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Waiter(Server) is required to take the order and serve it to the customer</a:t>
            </a:r>
            <a:endParaRPr lang="ko-KR" altLang="en-US" sz="1200" dirty="0">
              <a:solidFill>
                <a:srgbClr val="1D1D1D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39FC380-90AE-4088-9115-C16E800DDEC4}"/>
              </a:ext>
            </a:extLst>
          </p:cNvPr>
          <p:cNvSpPr txBox="1"/>
          <p:nvPr/>
        </p:nvSpPr>
        <p:spPr>
          <a:xfrm>
            <a:off x="7075959" y="4750066"/>
            <a:ext cx="2166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Self-Service bar – Program required to take care of the management</a:t>
            </a:r>
            <a:endParaRPr lang="ko-KR" altLang="en-US" sz="1200" dirty="0">
              <a:solidFill>
                <a:srgbClr val="1D1D1D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1457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1501030" y="2191937"/>
            <a:ext cx="21666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F2E16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Time Check </a:t>
            </a:r>
            <a:endParaRPr lang="ko-KR" altLang="en-US" sz="1400" dirty="0">
              <a:solidFill>
                <a:srgbClr val="4F2E16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501030" y="2512271"/>
            <a:ext cx="21666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Maximum</a:t>
            </a:r>
            <a:r>
              <a:rPr lang="ko-KR" altLang="en-US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r>
              <a:rPr lang="en-US" altLang="ko-KR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time is 2 hours</a:t>
            </a:r>
            <a:endParaRPr lang="ko-KR" altLang="en-US" sz="1200" dirty="0">
              <a:solidFill>
                <a:srgbClr val="64818D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501030" y="2973289"/>
            <a:ext cx="21666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F2E16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Save Data</a:t>
            </a:r>
            <a:endParaRPr lang="ko-KR" altLang="en-US" sz="1400" dirty="0">
              <a:solidFill>
                <a:srgbClr val="4F2E16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501030" y="3341925"/>
            <a:ext cx="2166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Name of the Beer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Volume (cc)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Hour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Min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Sec </a:t>
            </a:r>
          </a:p>
          <a:p>
            <a:r>
              <a:rPr lang="en-US" altLang="ko-KR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Is Needs to be recorded every time the Customer refills</a:t>
            </a:r>
            <a:endParaRPr lang="ko-KR" altLang="en-US" sz="1200" dirty="0">
              <a:solidFill>
                <a:srgbClr val="64818D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501030" y="5034745"/>
            <a:ext cx="21666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F2E16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Calculation</a:t>
            </a:r>
            <a:endParaRPr lang="ko-KR" altLang="en-US" sz="1400" dirty="0">
              <a:solidFill>
                <a:srgbClr val="4F2E16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4202676" y="2191937"/>
            <a:ext cx="2159213" cy="1252246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6492236" y="2191937"/>
            <a:ext cx="2159213" cy="1252246"/>
          </a:xfrm>
          <a:prstGeom prst="rect">
            <a:avLst/>
          </a:prstGeom>
          <a:solidFill>
            <a:srgbClr val="97B8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/>
          <p:cNvSpPr/>
          <p:nvPr/>
        </p:nvSpPr>
        <p:spPr>
          <a:xfrm>
            <a:off x="8768508" y="2191937"/>
            <a:ext cx="2159213" cy="1252246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4202676" y="3444183"/>
            <a:ext cx="2159213" cy="2149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/>
          <p:cNvSpPr/>
          <p:nvPr/>
        </p:nvSpPr>
        <p:spPr>
          <a:xfrm>
            <a:off x="6492236" y="3444183"/>
            <a:ext cx="2159213" cy="2149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8768507" y="3444183"/>
            <a:ext cx="2159213" cy="2149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4195260" y="2610670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Time Check</a:t>
            </a:r>
            <a:endParaRPr lang="ko-KR" altLang="en-US" sz="2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492236" y="2610670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Save Data</a:t>
            </a:r>
            <a:endParaRPr lang="ko-KR" altLang="en-US" sz="2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8761091" y="2610670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Calculation</a:t>
            </a:r>
            <a:endParaRPr lang="ko-KR" altLang="en-US" sz="2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95259" y="4224245"/>
            <a:ext cx="21666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Void </a:t>
            </a:r>
            <a:r>
              <a:rPr lang="en-US" altLang="ko-KR" sz="1200" dirty="0" err="1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time_limit</a:t>
            </a:r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(tm</a:t>
            </a:r>
            <a:r>
              <a:rPr lang="ko-KR" altLang="en-US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*now)</a:t>
            </a:r>
            <a:endParaRPr lang="ko-KR" altLang="en-US" sz="1200" dirty="0">
              <a:solidFill>
                <a:srgbClr val="1D1D1D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478946" y="4224245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Void record_beer()</a:t>
            </a:r>
          </a:p>
          <a:p>
            <a:pPr algn="ctr"/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Void record_time()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8768506" y="4224245"/>
            <a:ext cx="21666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Private:</a:t>
            </a:r>
          </a:p>
          <a:p>
            <a:pPr algn="ctr"/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Void </a:t>
            </a:r>
            <a:r>
              <a:rPr lang="en-US" altLang="ko-KR" sz="1200" dirty="0" err="1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calculate_payment</a:t>
            </a:r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()</a:t>
            </a:r>
          </a:p>
          <a:p>
            <a:pPr algn="ctr"/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Public:</a:t>
            </a:r>
          </a:p>
          <a:p>
            <a:pPr algn="ctr"/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Void </a:t>
            </a:r>
            <a:r>
              <a:rPr lang="en-US" altLang="ko-KR" sz="1200" dirty="0" err="1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show_payment</a:t>
            </a:r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()</a:t>
            </a:r>
          </a:p>
          <a:p>
            <a:pPr algn="ctr"/>
            <a:endParaRPr lang="ko-KR" altLang="en-US" sz="1200" dirty="0">
              <a:solidFill>
                <a:srgbClr val="1D1D1D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929974" y="184187"/>
            <a:ext cx="2694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Introduction</a:t>
            </a:r>
            <a:endParaRPr lang="ko-KR" altLang="en-US" sz="28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Why Topic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Requirements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Basic Concepts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9DD1883-E3DF-4A0A-90C4-B03141E20D5A}"/>
              </a:ext>
            </a:extLst>
          </p:cNvPr>
          <p:cNvSpPr txBox="1"/>
          <p:nvPr/>
        </p:nvSpPr>
        <p:spPr>
          <a:xfrm>
            <a:off x="1500577" y="5342522"/>
            <a:ext cx="2166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Final bill will show: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For each type of beer, Name and the cost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Total Cost</a:t>
            </a:r>
            <a:endParaRPr lang="ko-KR" altLang="en-US" sz="1200" dirty="0">
              <a:solidFill>
                <a:srgbClr val="64818D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9602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/>
          <p:cNvGrpSpPr/>
          <p:nvPr/>
        </p:nvGrpSpPr>
        <p:grpSpPr>
          <a:xfrm>
            <a:off x="6047359" y="2305128"/>
            <a:ext cx="5043803" cy="3057195"/>
            <a:chOff x="3302529" y="2470615"/>
            <a:chExt cx="4032536" cy="2444237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3302529" y="3004635"/>
              <a:ext cx="1975693" cy="363121"/>
            </a:xfrm>
            <a:prstGeom prst="roundRect">
              <a:avLst/>
            </a:prstGeom>
            <a:solidFill>
              <a:srgbClr val="B7C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원형 28"/>
            <p:cNvSpPr/>
            <p:nvPr/>
          </p:nvSpPr>
          <p:spPr>
            <a:xfrm>
              <a:off x="4890828" y="2470615"/>
              <a:ext cx="2444237" cy="2444237"/>
            </a:xfrm>
            <a:prstGeom prst="pie">
              <a:avLst>
                <a:gd name="adj1" fmla="val 1819375"/>
                <a:gd name="adj2" fmla="val 16200000"/>
              </a:avLst>
            </a:prstGeom>
            <a:solidFill>
              <a:srgbClr val="B7C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원형 29"/>
            <p:cNvSpPr/>
            <p:nvPr/>
          </p:nvSpPr>
          <p:spPr>
            <a:xfrm>
              <a:off x="5102931" y="2682718"/>
              <a:ext cx="2020031" cy="2020031"/>
            </a:xfrm>
            <a:prstGeom prst="pie">
              <a:avLst>
                <a:gd name="adj1" fmla="val 10218"/>
                <a:gd name="adj2" fmla="val 16200000"/>
              </a:avLst>
            </a:prstGeom>
            <a:solidFill>
              <a:srgbClr val="97B8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1" name="모서리가 둥근 직사각형 30"/>
            <p:cNvSpPr/>
            <p:nvPr/>
          </p:nvSpPr>
          <p:spPr>
            <a:xfrm>
              <a:off x="3584069" y="3519187"/>
              <a:ext cx="1975693" cy="363121"/>
            </a:xfrm>
            <a:prstGeom prst="roundRect">
              <a:avLst/>
            </a:prstGeom>
            <a:solidFill>
              <a:srgbClr val="97B8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3860032" y="2858009"/>
              <a:ext cx="3087638" cy="1669447"/>
              <a:chOff x="3311091" y="3124442"/>
              <a:chExt cx="3805747" cy="2057720"/>
            </a:xfrm>
          </p:grpSpPr>
          <p:sp>
            <p:nvSpPr>
              <p:cNvPr id="37" name="원형 36"/>
              <p:cNvSpPr/>
              <p:nvPr/>
            </p:nvSpPr>
            <p:spPr>
              <a:xfrm>
                <a:off x="5059118" y="3124442"/>
                <a:ext cx="2057720" cy="2057720"/>
              </a:xfrm>
              <a:prstGeom prst="pie">
                <a:avLst>
                  <a:gd name="adj1" fmla="val 19046564"/>
                  <a:gd name="adj2" fmla="val 16200000"/>
                </a:avLst>
              </a:prstGeom>
              <a:solidFill>
                <a:srgbClr val="6481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모서리가 둥근 직사각형 37"/>
              <p:cNvSpPr/>
              <p:nvPr/>
            </p:nvSpPr>
            <p:spPr>
              <a:xfrm>
                <a:off x="3311091" y="4560777"/>
                <a:ext cx="2435191" cy="447574"/>
              </a:xfrm>
              <a:prstGeom prst="roundRect">
                <a:avLst/>
              </a:prstGeom>
              <a:solidFill>
                <a:srgbClr val="6481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3" name="TextBox 32"/>
            <p:cNvSpPr txBox="1"/>
            <p:nvPr/>
          </p:nvSpPr>
          <p:spPr>
            <a:xfrm>
              <a:off x="3305582" y="3051425"/>
              <a:ext cx="1641167" cy="270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Check Time- 63%</a:t>
              </a:r>
              <a:endParaRPr lang="ko-KR" altLang="en-US" sz="1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602332" y="3566483"/>
              <a:ext cx="1500599" cy="270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Calculation - 75%</a:t>
              </a:r>
              <a:endParaRPr lang="ko-KR" altLang="en-US" sz="1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860032" y="4073154"/>
              <a:ext cx="1641167" cy="270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File handling - 85%</a:t>
              </a:r>
              <a:endParaRPr lang="ko-KR" altLang="en-US" sz="1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36" name="타원 35"/>
            <p:cNvSpPr/>
            <p:nvPr/>
          </p:nvSpPr>
          <p:spPr>
            <a:xfrm>
              <a:off x="5487065" y="3065593"/>
              <a:ext cx="1254280" cy="1254280"/>
            </a:xfrm>
            <a:prstGeom prst="ellipse">
              <a:avLst/>
            </a:prstGeom>
            <a:solidFill>
              <a:srgbClr val="ECEC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1763349" y="2114117"/>
            <a:ext cx="3207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While (</a:t>
            </a:r>
            <a:r>
              <a:rPr lang="en-US" altLang="ko-KR" sz="1400" dirty="0" err="1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customer.continue</a:t>
            </a:r>
            <a:r>
              <a:rPr lang="en-US" altLang="ko-KR" sz="14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)</a:t>
            </a:r>
            <a:endParaRPr lang="ko-KR" altLang="en-US" sz="14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763349" y="2434451"/>
            <a:ext cx="36160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The while loop will continue to run until up to 2 hour. After the </a:t>
            </a:r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Void </a:t>
            </a:r>
            <a:r>
              <a:rPr lang="en-US" altLang="ko-KR" sz="1200" dirty="0" err="1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time_limit</a:t>
            </a:r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(tm</a:t>
            </a:r>
            <a:r>
              <a:rPr lang="ko-KR" altLang="en-US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*now) member function will change continue</a:t>
            </a:r>
            <a:r>
              <a:rPr lang="en-US" altLang="ko-KR" sz="1200" dirty="0">
                <a:solidFill>
                  <a:srgbClr val="1D1D1D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sym typeface="Wingdings" panose="05000000000000000000" pitchFamily="2" charset="2"/>
              </a:rPr>
              <a:t>0 , available to escape the while loop</a:t>
            </a:r>
            <a:endParaRPr lang="ko-KR" altLang="en-US" sz="1200" dirty="0">
              <a:solidFill>
                <a:srgbClr val="1D1D1D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763349" y="3366363"/>
            <a:ext cx="3054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Save Data – File handling</a:t>
            </a:r>
            <a:endParaRPr lang="ko-KR" altLang="en-US" sz="14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763349" y="3686697"/>
            <a:ext cx="3616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Name volume time will be recorded into a txt file, making it easier for other class Cashier to access data easily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63349" y="4618609"/>
            <a:ext cx="3402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Calculation – sorting Array</a:t>
            </a:r>
            <a:endParaRPr lang="ko-KR" altLang="en-US" sz="14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763349" y="4938943"/>
            <a:ext cx="3616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To calculate the  cost of same type of beer, from a txt file, array is required.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29974" y="184187"/>
            <a:ext cx="2694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Introduction</a:t>
            </a:r>
            <a:endParaRPr lang="ko-KR" altLang="en-US" sz="28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Why Topic	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Requirements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Basic Concepts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BA46326-C7FE-4C8F-8C78-A78E266F43CD}"/>
              </a:ext>
            </a:extLst>
          </p:cNvPr>
          <p:cNvSpPr txBox="1"/>
          <p:nvPr/>
        </p:nvSpPr>
        <p:spPr>
          <a:xfrm>
            <a:off x="6008337" y="2353664"/>
            <a:ext cx="3207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Difficulty – from experience</a:t>
            </a:r>
            <a:endParaRPr lang="ko-KR" altLang="en-US" sz="14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7708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0"/>
            <a:ext cx="1786070" cy="6858000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022080" y="1956009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695855" y="1956009"/>
            <a:ext cx="4492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Code Structure</a:t>
            </a:r>
            <a:endParaRPr lang="ko-KR" altLang="en-US" sz="28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713267" y="2479229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Class Customer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713267" y="2787006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Class Cashier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13267" y="3094783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Else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610186" y="2063795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Group 4"/>
          <p:cNvGrpSpPr>
            <a:grpSpLocks noChangeAspect="1"/>
          </p:cNvGrpSpPr>
          <p:nvPr/>
        </p:nvGrpSpPr>
        <p:grpSpPr bwMode="auto">
          <a:xfrm rot="20629952">
            <a:off x="11440398" y="6232475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11616565" y="0"/>
            <a:ext cx="0" cy="636909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12007326" y="0"/>
            <a:ext cx="0" cy="6858000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927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9974" y="184187"/>
            <a:ext cx="3887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Code Structure</a:t>
            </a:r>
            <a:endParaRPr lang="ko-KR" altLang="en-US" sz="28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Class Customer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Class Cashier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Else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TextBox 10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5284AC2-912A-45E5-9C4B-86A3DA8525C1}"/>
              </a:ext>
            </a:extLst>
          </p:cNvPr>
          <p:cNvSpPr/>
          <p:nvPr/>
        </p:nvSpPr>
        <p:spPr>
          <a:xfrm>
            <a:off x="636974" y="3715605"/>
            <a:ext cx="387798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record_time(){</a:t>
            </a:r>
          </a:p>
          <a:p>
            <a:endParaRPr lang="en-US" altLang="ko-KR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time_limit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tm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</a:t>
            </a:r>
            <a:r>
              <a:rPr lang="en-US" altLang="ko-KR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now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  <a:endParaRPr lang="ko-KR" altLang="en-US" dirty="0"/>
          </a:p>
          <a:p>
            <a:endParaRPr lang="en-US" altLang="ko-KR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19A27A4-6E17-49DB-B070-62D1053815AA}"/>
              </a:ext>
            </a:extLst>
          </p:cNvPr>
          <p:cNvSpPr/>
          <p:nvPr/>
        </p:nvSpPr>
        <p:spPr>
          <a:xfrm>
            <a:off x="636974" y="2656592"/>
            <a:ext cx="237757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record_beer(){</a:t>
            </a:r>
          </a:p>
          <a:p>
            <a:endParaRPr lang="en-US" altLang="ko-KR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2DCDB8F-04BD-4EC9-94CF-962D5BD391B2}"/>
              </a:ext>
            </a:extLst>
          </p:cNvPr>
          <p:cNvSpPr/>
          <p:nvPr/>
        </p:nvSpPr>
        <p:spPr>
          <a:xfrm>
            <a:off x="3983883" y="2650366"/>
            <a:ext cx="73404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//take in the  number from the menu and take in the volume(cc)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4112D02-CE40-4549-B188-8071C99F341B}"/>
              </a:ext>
            </a:extLst>
          </p:cNvPr>
          <p:cNvSpPr/>
          <p:nvPr/>
        </p:nvSpPr>
        <p:spPr>
          <a:xfrm>
            <a:off x="3983883" y="3715605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record the current time</a:t>
            </a:r>
            <a:endParaRPr lang="ko-KR" altLang="en-US" dirty="0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245E44EE-34C8-4412-BC0D-D8439DCBC4CF}"/>
              </a:ext>
            </a:extLst>
          </p:cNvPr>
          <p:cNvSpPr/>
          <p:nvPr/>
        </p:nvSpPr>
        <p:spPr>
          <a:xfrm>
            <a:off x="4729670" y="4341456"/>
            <a:ext cx="65946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compare the current time with the very first one. The very first time is read from the save_data.txt file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4803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</a:t>
            </a:r>
            <a:endParaRPr lang="ko-KR" altLang="en-US" sz="2800" dirty="0">
              <a:solidFill>
                <a:srgbClr val="64818D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9974" y="184187"/>
            <a:ext cx="3887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Code Structure</a:t>
            </a:r>
            <a:endParaRPr lang="ko-KR" altLang="en-US" sz="28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Class Customer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Class Cashier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Else</a:t>
            </a:r>
            <a:endParaRPr lang="ko-KR" altLang="en-US" sz="12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TextBox 10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10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1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58A5FEA-43A8-4318-AED7-C952B1E92692}"/>
              </a:ext>
            </a:extLst>
          </p:cNvPr>
          <p:cNvSpPr/>
          <p:nvPr/>
        </p:nvSpPr>
        <p:spPr>
          <a:xfrm>
            <a:off x="929974" y="2007339"/>
            <a:ext cx="4339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load_cost_list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Cost_beer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tmp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[])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DD558F-53B8-448C-9776-8CE6AEC00D29}"/>
              </a:ext>
            </a:extLst>
          </p:cNvPr>
          <p:cNvSpPr/>
          <p:nvPr/>
        </p:nvSpPr>
        <p:spPr>
          <a:xfrm>
            <a:off x="929974" y="2749900"/>
            <a:ext cx="45704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show_cost_list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Cost_beer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tmp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[]) 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094AA6D-51BA-423D-A538-6DFED0ED292B}"/>
              </a:ext>
            </a:extLst>
          </p:cNvPr>
          <p:cNvSpPr/>
          <p:nvPr/>
        </p:nvSpPr>
        <p:spPr>
          <a:xfrm>
            <a:off x="947077" y="3541835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show_save_data()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2BAAD00-B26D-46F5-AD67-CF10A6BB105C}"/>
              </a:ext>
            </a:extLst>
          </p:cNvPr>
          <p:cNvSpPr/>
          <p:nvPr/>
        </p:nvSpPr>
        <p:spPr>
          <a:xfrm>
            <a:off x="947077" y="4149104"/>
            <a:ext cx="491673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show_payment(){</a:t>
            </a:r>
          </a:p>
          <a:p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Private: void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calculate_payment()</a:t>
            </a:r>
          </a:p>
          <a:p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5E42E51-B4A2-457A-BC84-2FA003DF68CF}"/>
              </a:ext>
            </a:extLst>
          </p:cNvPr>
          <p:cNvSpPr/>
          <p:nvPr/>
        </p:nvSpPr>
        <p:spPr>
          <a:xfrm>
            <a:off x="953057" y="5459258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get_payment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BA44CB-95D1-47BD-8899-15AFDC2BAFB9}"/>
              </a:ext>
            </a:extLst>
          </p:cNvPr>
          <p:cNvSpPr/>
          <p:nvPr/>
        </p:nvSpPr>
        <p:spPr>
          <a:xfrm>
            <a:off x="5166026" y="2013644"/>
            <a:ext cx="70259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//load the cost list(name won/cc) and save it in to array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6E4A30C-F159-47A0-9316-3DC0D29215B6}"/>
              </a:ext>
            </a:extLst>
          </p:cNvPr>
          <p:cNvSpPr/>
          <p:nvPr/>
        </p:nvSpPr>
        <p:spPr>
          <a:xfrm>
            <a:off x="5166026" y="2777091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//shows menu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59CD63A-1449-4AA7-ADD5-1F9E72088208}"/>
              </a:ext>
            </a:extLst>
          </p:cNvPr>
          <p:cNvSpPr/>
          <p:nvPr/>
        </p:nvSpPr>
        <p:spPr>
          <a:xfrm>
            <a:off x="5166026" y="3486156"/>
            <a:ext cx="76037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//shows every time the customer refills in time order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77E9C8B-0794-4120-8705-24D8A310724E}"/>
              </a:ext>
            </a:extLst>
          </p:cNvPr>
          <p:cNvSpPr/>
          <p:nvPr/>
        </p:nvSpPr>
        <p:spPr>
          <a:xfrm>
            <a:off x="5863808" y="4426103"/>
            <a:ext cx="59752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//calculate the cost for each beer, sort in alphabetical order and save in final_bill.txt file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2537DC4-C7C6-4C17-B37D-BABC1039FAA4}"/>
              </a:ext>
            </a:extLst>
          </p:cNvPr>
          <p:cNvSpPr/>
          <p:nvPr/>
        </p:nvSpPr>
        <p:spPr>
          <a:xfrm>
            <a:off x="5068344" y="4149104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//shows final payment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9517E9B-47BE-40F1-96D0-C4D8B782B17E}"/>
              </a:ext>
            </a:extLst>
          </p:cNvPr>
          <p:cNvSpPr/>
          <p:nvPr/>
        </p:nvSpPr>
        <p:spPr>
          <a:xfrm>
            <a:off x="5166026" y="5521117"/>
            <a:ext cx="21467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//checks the bill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2664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</TotalTime>
  <Words>705</Words>
  <Application>Microsoft Office PowerPoint</Application>
  <PresentationFormat>와이드스크린</PresentationFormat>
  <Paragraphs>163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KoPub돋움체 Bold</vt:lpstr>
      <vt:lpstr>KoPub돋움체 Light</vt:lpstr>
      <vt:lpstr>KoPub돋움체 Medium</vt:lpstr>
      <vt:lpstr>돋움체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크레벅스</dc:creator>
  <cp:lastModifiedBy>하승원</cp:lastModifiedBy>
  <cp:revision>28</cp:revision>
  <dcterms:created xsi:type="dcterms:W3CDTF">2017-11-01T08:16:26Z</dcterms:created>
  <dcterms:modified xsi:type="dcterms:W3CDTF">2019-06-03T17:28:00Z</dcterms:modified>
</cp:coreProperties>
</file>

<file path=docProps/thumbnail.jpeg>
</file>